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305" r:id="rId33"/>
    <p:sldId id="308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306" r:id="rId44"/>
    <p:sldId id="307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71" autoAdjust="0"/>
    <p:restoredTop sz="94660"/>
  </p:normalViewPr>
  <p:slideViewPr>
    <p:cSldViewPr snapToGrid="0">
      <p:cViewPr varScale="1">
        <p:scale>
          <a:sx n="72" d="100"/>
          <a:sy n="72" d="100"/>
        </p:scale>
        <p:origin x="7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A59A03-A4C0-4058-815C-C33987BDB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71A9C88-8BAF-406A-B6EA-0736598129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F72DD97-67CB-40A9-8FCA-8718E4D8E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E5D6-51AF-4CE5-8D8F-3ECC247CB47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7D43673-6C17-48F5-92A7-D32469A90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BE06C09-CF0F-449A-8045-689DD6325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BC42-0469-4E17-8832-AD7BA680D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5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70690AE-6CE2-45AB-ABB0-30B5A789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A2C6EED6-A4ED-4CA4-81F5-BD32D2799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E4FEC7-08E4-4774-A2B5-B9899548C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E5D6-51AF-4CE5-8D8F-3ECC247CB47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38A830F-B52A-473A-8BA3-E59A334F4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635F312-8725-40FC-A47C-CAD2EB53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BC42-0469-4E17-8832-AD7BA680D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91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02D32826-78CC-4FD0-B6B7-AC05F43687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E8041730-B49F-4B95-9E31-2EB62D297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3B8338F-5ACE-4F00-B3BC-326829A3E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E5D6-51AF-4CE5-8D8F-3ECC247CB47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4C8342F-BF72-4C77-9879-04975CBE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BA660CF-CC87-4E0D-BCC6-7D36D4FA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BC42-0469-4E17-8832-AD7BA680D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61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AB1FC01-9A47-452C-9E59-711E4DA4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A146591-CBA5-4168-8236-FCDC95783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BF3780F-C919-4D43-AD33-E269D3282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E5D6-51AF-4CE5-8D8F-3ECC247CB47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3321278-3ABB-4E97-B13C-363267580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01FA6F7-B1E4-43E7-99CE-F2030C323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BC42-0469-4E17-8832-AD7BA680D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47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721948-3CBF-48A1-902E-EDA467FD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D6FCCD5-D771-4C7B-B9ED-D0925DC9D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7AA6328-D7E7-411C-947F-1957588AE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E5D6-51AF-4CE5-8D8F-3ECC247CB47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B425A1E-C9F4-400F-A57A-A0AED683E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61356A2-1580-4BE1-9D88-08F01A720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BC42-0469-4E17-8832-AD7BA680D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02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1EFF6B-F345-4A54-ABB1-4F1ACC74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277E4BD-0F16-48E4-AAD8-777F298A50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19DE2892-A9B2-48F3-97A5-E30388FE3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CF98036-3EED-4A1C-BBF7-A3F19E5E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E5D6-51AF-4CE5-8D8F-3ECC247CB47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41BEFF7-C175-443C-A07A-72B9174BC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5AF07AF-1CE9-4818-8550-DCFF26257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BC42-0469-4E17-8832-AD7BA680D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0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DA7203-1C34-42FF-918F-98395002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5EF5EA4-532B-4EF3-A128-50A78FA9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6F962BA1-C82F-4069-B357-EC4B19FAF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A4781334-B406-44F6-95BB-EAD9FE234F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123E85D2-5584-4D6A-9C07-CA28D9F869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D56F8C54-205D-4A34-8017-28B36364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E5D6-51AF-4CE5-8D8F-3ECC247CB47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8EC1C53A-D602-4CAA-8BBE-FCD1DF48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21C9F81F-A9BF-4E45-86C0-4F834A769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BC42-0469-4E17-8832-AD7BA680D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73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00ACDD-CA1F-4182-B7BD-D78C65487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3B33224F-749F-4592-9286-56375EF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E5D6-51AF-4CE5-8D8F-3ECC247CB47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61EF0E96-949C-4703-9B16-B3660B96D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92944D2F-E0AD-4744-B3B0-B5AEED7B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BC42-0469-4E17-8832-AD7BA680D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5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37AECDF6-E069-4B69-BAFC-BA83A32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E5D6-51AF-4CE5-8D8F-3ECC247CB47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CB48FB3A-CF44-4CE6-B56E-40895D25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60028B9C-9340-4EB4-956B-5DF01B20E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BC42-0469-4E17-8832-AD7BA680D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02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3C05DB-685C-40EE-9033-D7EE59D3E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28795DB-BA87-4F31-93BD-0A1AAA678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B76F676-025E-4516-A6C3-C7247BF7E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C9BD573-2578-42B4-AB0C-7FF7B9FFD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E5D6-51AF-4CE5-8D8F-3ECC247CB47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87B3376-9B76-41C4-A6DC-031D496DF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5BD042B-B591-4DC5-9470-206623FD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BC42-0469-4E17-8832-AD7BA680D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08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76E2897-3584-45DB-9E37-B839F0DF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627B2462-2207-43BA-9BF8-5031BEDAB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87C8317-A130-4973-8ABC-89384084C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715567F-1438-4BA1-BA67-F7558ADA0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E5D6-51AF-4CE5-8D8F-3ECC247CB47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0A1890E7-30B1-4D12-A255-C1F1DE73C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F9DF666-3E6B-4845-A145-ACE30F1F4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BC42-0469-4E17-8832-AD7BA680D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57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B8C7F3F-C9EF-46FF-BB06-D50E7058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85EFF89-1A82-4198-8D96-E7A1950A0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A6B05B5-3969-4AE1-90E7-2041B0038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5E5D6-51AF-4CE5-8D8F-3ECC247CB47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24E925E-9DC0-48D7-BFF0-E5900D9EC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CFB00BC-9FC2-4269-BC0C-CF88A431A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CBC42-0469-4E17-8832-AD7BA680D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4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5A9477-A018-4E74-A5D9-6873826904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Uživatelé v aplikaci Nástěnka</a:t>
            </a:r>
            <a:endParaRPr lang="en-US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80285FE-E6A6-4BCD-8B97-105A557421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A23CCEE8-2063-41B6-AA54-5DBCF0D08172}"/>
              </a:ext>
            </a:extLst>
          </p:cNvPr>
          <p:cNvSpPr txBox="1"/>
          <p:nvPr/>
        </p:nvSpPr>
        <p:spPr>
          <a:xfrm>
            <a:off x="6321287" y="4657635"/>
            <a:ext cx="548640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Tento postup přímo navazuje na dokončení řešení domácího úkolu. Import dat do databáze atp. zde tedy řešit nebudeme, ale rovnou se podíváme na rozšíření aplikace o možnost přihlášení uživatele.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43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946416-D94F-4E29-859A-0A30DEAA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8D6573C-2ADF-4461-BD80-A0000F93A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D141CA2-50A4-4DE6-A032-FDE43E75A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E5AAF21E-058C-4178-B529-455AA435EE98}"/>
              </a:ext>
            </a:extLst>
          </p:cNvPr>
          <p:cNvSpPr/>
          <p:nvPr/>
        </p:nvSpPr>
        <p:spPr>
          <a:xfrm>
            <a:off x="3038061" y="1063610"/>
            <a:ext cx="3654287" cy="48689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5B4367D-EA6F-4AC8-BA8E-9A993B05F9CD}"/>
              </a:ext>
            </a:extLst>
          </p:cNvPr>
          <p:cNvSpPr txBox="1"/>
          <p:nvPr/>
        </p:nvSpPr>
        <p:spPr>
          <a:xfrm>
            <a:off x="7108135" y="1027906"/>
            <a:ext cx="4664765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upravíme soubory </a:t>
            </a:r>
            <a:r>
              <a:rPr lang="cs-CZ" dirty="0" err="1"/>
              <a:t>index.php</a:t>
            </a:r>
            <a:r>
              <a:rPr lang="cs-CZ" dirty="0"/>
              <a:t> tak, že místo načtení připojení souboru k databázi načítáme náš nový soubor </a:t>
            </a:r>
            <a:r>
              <a:rPr lang="cs-CZ" dirty="0" err="1"/>
              <a:t>user.php</a:t>
            </a:r>
            <a:r>
              <a:rPr lang="cs-CZ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68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C04E35D-97B9-4685-97E9-45D7AA64B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6F4286-B1E1-4AB0-BF7A-344C0DDBA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0A40728-824A-4C3F-912B-142729016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9B0527D3-42EE-4187-B791-5DF5E1F30548}"/>
              </a:ext>
            </a:extLst>
          </p:cNvPr>
          <p:cNvSpPr/>
          <p:nvPr/>
        </p:nvSpPr>
        <p:spPr>
          <a:xfrm>
            <a:off x="3038061" y="1063610"/>
            <a:ext cx="3654287" cy="48689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136F86D5-9E81-4A77-880E-0DE1A5EBBDCB}"/>
              </a:ext>
            </a:extLst>
          </p:cNvPr>
          <p:cNvSpPr txBox="1"/>
          <p:nvPr/>
        </p:nvSpPr>
        <p:spPr>
          <a:xfrm>
            <a:off x="7108136" y="1027906"/>
            <a:ext cx="3029778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Totožnou úpravu provedeme také v souboru </a:t>
            </a:r>
            <a:r>
              <a:rPr lang="cs-CZ" dirty="0" err="1"/>
              <a:t>edit.php</a:t>
            </a:r>
            <a:r>
              <a:rPr lang="cs-CZ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43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878A744D-143C-4FF2-964C-96B279B30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A792C551-3C08-464D-AA6E-69060945F0E8}"/>
              </a:ext>
            </a:extLst>
          </p:cNvPr>
          <p:cNvSpPr txBox="1"/>
          <p:nvPr/>
        </p:nvSpPr>
        <p:spPr>
          <a:xfrm>
            <a:off x="7036905" y="1940938"/>
            <a:ext cx="4664765" cy="31393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Soubor </a:t>
            </a:r>
            <a:r>
              <a:rPr lang="cs-CZ" dirty="0" err="1"/>
              <a:t>user.php</a:t>
            </a:r>
            <a:r>
              <a:rPr lang="cs-CZ" dirty="0"/>
              <a:t> už máme </a:t>
            </a:r>
            <a:r>
              <a:rPr lang="cs-CZ" dirty="0" err="1"/>
              <a:t>narequirovaný</a:t>
            </a:r>
            <a:r>
              <a:rPr lang="cs-CZ" dirty="0"/>
              <a:t> v hlavních skriptech, ale pro práci s uživateli nám nestačí jen spustit session.</a:t>
            </a:r>
          </a:p>
          <a:p>
            <a:endParaRPr lang="cs-CZ" dirty="0"/>
          </a:p>
          <a:p>
            <a:r>
              <a:rPr lang="cs-CZ" dirty="0"/>
              <a:t>ID přihlášeného uživatele budeme uchovávat v proměnné </a:t>
            </a:r>
            <a:r>
              <a:rPr lang="en-US" dirty="0"/>
              <a:t>$_SESSION['</a:t>
            </a:r>
            <a:r>
              <a:rPr lang="en-US" dirty="0" err="1"/>
              <a:t>user_id</a:t>
            </a:r>
            <a:r>
              <a:rPr lang="en-US" dirty="0"/>
              <a:t>‘]</a:t>
            </a:r>
            <a:r>
              <a:rPr lang="cs-CZ" dirty="0"/>
              <a:t>.</a:t>
            </a:r>
          </a:p>
          <a:p>
            <a:endParaRPr lang="cs-CZ" dirty="0"/>
          </a:p>
          <a:p>
            <a:r>
              <a:rPr lang="cs-CZ" dirty="0"/>
              <a:t>Neměli bychom se ale jen spoléhat na to, že když je v session ID uživatele, tak je opravdu přihlášený. V mezičase mohlo dojít např. k zablokování či odstranění daného účtu….</a:t>
            </a:r>
            <a:endParaRPr lang="en-US" dirty="0"/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2FF6447B-DBCC-44A4-8EA2-32880498D643}"/>
              </a:ext>
            </a:extLst>
          </p:cNvPr>
          <p:cNvSpPr/>
          <p:nvPr/>
        </p:nvSpPr>
        <p:spPr>
          <a:xfrm>
            <a:off x="3056282" y="1992652"/>
            <a:ext cx="3715579" cy="117461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83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571BEF-5B05-4AFA-B157-3E71B4215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A595F5C-902E-4B61-8756-7276FC9EE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21AB2EC-65C0-4F45-A6E7-CE49CE0D7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7EA361CB-E20E-421B-9622-7DE1A2109B07}"/>
              </a:ext>
            </a:extLst>
          </p:cNvPr>
          <p:cNvSpPr txBox="1"/>
          <p:nvPr/>
        </p:nvSpPr>
        <p:spPr>
          <a:xfrm>
            <a:off x="7222435" y="4180555"/>
            <a:ext cx="4664765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… pokud tedy máme v session ID uživatele, podíváme se do databáze, jestli tam takový uživatel je a jestli je aktivní (tj. může aplikaci používat).</a:t>
            </a:r>
          </a:p>
          <a:p>
            <a:endParaRPr lang="cs-CZ" dirty="0"/>
          </a:p>
          <a:p>
            <a:r>
              <a:rPr lang="cs-CZ" dirty="0"/>
              <a:t>K výběru uživatele z DB používáme nám již dobře známý </a:t>
            </a:r>
            <a:r>
              <a:rPr lang="cs-CZ" dirty="0" err="1"/>
              <a:t>prepared</a:t>
            </a:r>
            <a:r>
              <a:rPr lang="cs-CZ" dirty="0"/>
              <a:t> </a:t>
            </a:r>
            <a:r>
              <a:rPr lang="cs-CZ" dirty="0" err="1"/>
              <a:t>statement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7303F421-EDBA-4FB0-84B0-A18380C61695}"/>
              </a:ext>
            </a:extLst>
          </p:cNvPr>
          <p:cNvSpPr/>
          <p:nvPr/>
        </p:nvSpPr>
        <p:spPr>
          <a:xfrm>
            <a:off x="3056282" y="1992652"/>
            <a:ext cx="6061214" cy="205296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40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50108A73-0427-4E58-8F57-CFBEC214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106C6B33-B822-4124-A8E5-70239216B1F0}"/>
              </a:ext>
            </a:extLst>
          </p:cNvPr>
          <p:cNvSpPr txBox="1"/>
          <p:nvPr/>
        </p:nvSpPr>
        <p:spPr>
          <a:xfrm>
            <a:off x="5565914" y="3401552"/>
            <a:ext cx="4664765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uživatel neprošel ověřením vůči údajům v DB, tak </a:t>
            </a:r>
            <a:r>
              <a:rPr lang="en-US" dirty="0" err="1"/>
              <a:t>odhl</a:t>
            </a:r>
            <a:r>
              <a:rPr lang="cs-CZ" dirty="0" err="1"/>
              <a:t>ásíme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D27412DA-BA1B-41B4-95D5-B47B3CDD1A24}"/>
              </a:ext>
            </a:extLst>
          </p:cNvPr>
          <p:cNvSpPr/>
          <p:nvPr/>
        </p:nvSpPr>
        <p:spPr>
          <a:xfrm>
            <a:off x="1015447" y="3274757"/>
            <a:ext cx="4285423" cy="97583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94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546815-452B-4DFA-BDE0-156F434A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0440199-7CE4-438B-9C0A-A479E3295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5926312-5A16-475A-AE09-F3A624288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F07B3D8F-1018-4775-AA3D-2E2EC7530328}"/>
              </a:ext>
            </a:extLst>
          </p:cNvPr>
          <p:cNvSpPr txBox="1"/>
          <p:nvPr/>
        </p:nvSpPr>
        <p:spPr>
          <a:xfrm>
            <a:off x="6689035" y="1397675"/>
            <a:ext cx="4664765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Abychom měli v databázi vůbec nějaké uživatele, začneme stránkou pro registraci uživatelů nových.</a:t>
            </a:r>
          </a:p>
          <a:p>
            <a:endParaRPr lang="cs-CZ" dirty="0"/>
          </a:p>
          <a:p>
            <a:r>
              <a:rPr lang="cs-CZ" dirty="0"/>
              <a:t>Vytvoříme si soubor (stránku) </a:t>
            </a:r>
            <a:r>
              <a:rPr lang="cs-CZ" dirty="0" err="1"/>
              <a:t>registration.php</a:t>
            </a:r>
            <a:r>
              <a:rPr lang="cs-CZ" dirty="0"/>
              <a:t>, do kterého načteme před chvílí dokončený skript </a:t>
            </a:r>
            <a:r>
              <a:rPr lang="cs-CZ" dirty="0" err="1"/>
              <a:t>inc</a:t>
            </a:r>
            <a:r>
              <a:rPr lang="cs-CZ" dirty="0"/>
              <a:t>/</a:t>
            </a:r>
            <a:r>
              <a:rPr lang="cs-CZ" dirty="0" err="1"/>
              <a:t>user.php</a:t>
            </a:r>
            <a:r>
              <a:rPr lang="cs-CZ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068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9A10B99-7947-4A27-868E-578633575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8A501B2-3330-4A15-95D7-5582B9044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0C3B81FA-EFD2-4365-AF87-801FF2B2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C29A2D56-EB7B-4245-93CF-5346FE21212E}"/>
              </a:ext>
            </a:extLst>
          </p:cNvPr>
          <p:cNvSpPr txBox="1"/>
          <p:nvPr/>
        </p:nvSpPr>
        <p:spPr>
          <a:xfrm>
            <a:off x="7108135" y="1515969"/>
            <a:ext cx="4664765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Nejprve zapíšeme do registrační stránky ověření, jestli uživatel již není přihlášený. Pokud je, nemá smysl mu zobrazovat přihlašovací formulář =&gt; přesměrujeme jej na </a:t>
            </a:r>
            <a:r>
              <a:rPr lang="cs-CZ" dirty="0" err="1"/>
              <a:t>homepage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D2699BE9-702E-4733-BAAF-4EFFD2A665EE}"/>
              </a:ext>
            </a:extLst>
          </p:cNvPr>
          <p:cNvSpPr/>
          <p:nvPr/>
        </p:nvSpPr>
        <p:spPr>
          <a:xfrm>
            <a:off x="3039716" y="1608339"/>
            <a:ext cx="3997189" cy="101559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01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4D5294B-09C2-4D05-87C3-406DB027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554B077-14A6-4141-BBCA-551CD2977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443BCE1-418A-40FC-904E-B31648AC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65E3DBA6-6037-4CE7-8769-F22B384AEFF3}"/>
              </a:ext>
            </a:extLst>
          </p:cNvPr>
          <p:cNvSpPr txBox="1"/>
          <p:nvPr/>
        </p:nvSpPr>
        <p:spPr>
          <a:xfrm>
            <a:off x="7036905" y="1940938"/>
            <a:ext cx="4664765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si připravíme základ stránky – vložíme do ní hlavičku a patičku a poznamenáme si pomocí TODO komentářů, kde nám ještě nějaké části chybí.</a:t>
            </a:r>
            <a:endParaRPr lang="en-US" dirty="0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325BF744-60BC-4360-8F9B-ACB03FD53D68}"/>
              </a:ext>
            </a:extLst>
          </p:cNvPr>
          <p:cNvSpPr/>
          <p:nvPr/>
        </p:nvSpPr>
        <p:spPr>
          <a:xfrm>
            <a:off x="2902226" y="1940937"/>
            <a:ext cx="2981739" cy="226000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02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E8AF7E-0E4F-4A6D-B47C-0415FA1D0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B06C3E2-8A7D-4EC8-944F-865357820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521A0F1-D6C7-49DC-AB00-BCBD44DC7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9212E79C-4468-4453-8E28-79C93A3FBE0C}"/>
              </a:ext>
            </a:extLst>
          </p:cNvPr>
          <p:cNvSpPr/>
          <p:nvPr/>
        </p:nvSpPr>
        <p:spPr>
          <a:xfrm>
            <a:off x="2955235" y="1556624"/>
            <a:ext cx="5950226" cy="359847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CB0E7199-D1DA-4DEC-B858-17C5CACC6A25}"/>
              </a:ext>
            </a:extLst>
          </p:cNvPr>
          <p:cNvSpPr txBox="1"/>
          <p:nvPr/>
        </p:nvSpPr>
        <p:spPr>
          <a:xfrm>
            <a:off x="7447722" y="4990963"/>
            <a:ext cx="4664765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Do stránky si připravíme registrační formulář. Zatím nic nedělá, je to jen jeho HTML základ.</a:t>
            </a:r>
          </a:p>
          <a:p>
            <a:endParaRPr lang="cs-CZ" dirty="0"/>
          </a:p>
          <a:p>
            <a:r>
              <a:rPr lang="cs-CZ" dirty="0"/>
              <a:t>Na server budeme data posílat metodou POST, u hesla nezapomeneme na zadání 2x (kvůli překlepům).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64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3AA0CA-E112-4D13-978D-A7737236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24E8510-9410-4E3D-9A1F-61D6F50CF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6293D576-E575-475C-A203-999F06089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EFBDBAEF-7B40-44C0-B70D-51477EF9A917}"/>
              </a:ext>
            </a:extLst>
          </p:cNvPr>
          <p:cNvSpPr txBox="1"/>
          <p:nvPr/>
        </p:nvSpPr>
        <p:spPr>
          <a:xfrm>
            <a:off x="7328453" y="4626898"/>
            <a:ext cx="4863547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Kromě možnosti odeslání registračního formuláře musíme uživateli nabídnout také přihlášení se a měli bychom mu nabídnout také možnost odejít ze stránky bez registrace/přihlášení.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7800D952-AA2F-42A5-A035-03A63539EB50}"/>
              </a:ext>
            </a:extLst>
          </p:cNvPr>
          <p:cNvSpPr/>
          <p:nvPr/>
        </p:nvSpPr>
        <p:spPr>
          <a:xfrm>
            <a:off x="3180524" y="4875521"/>
            <a:ext cx="3856382" cy="43554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72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F43D753-8B4A-4A96-BB2F-0756EC35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381F56-D8CB-4C4A-A8A9-966CE9A6F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DF4511E-E1E1-41B0-ACB2-6FAC46CB4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6FB84589-2429-439C-B54A-B3B7FF08EBAB}"/>
              </a:ext>
            </a:extLst>
          </p:cNvPr>
          <p:cNvSpPr txBox="1"/>
          <p:nvPr/>
        </p:nvSpPr>
        <p:spPr>
          <a:xfrm>
            <a:off x="6286500" y="4576921"/>
            <a:ext cx="5486400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 podkladů ke cvičení víme, že pro uložení do databáze budeme hesla </a:t>
            </a:r>
            <a:r>
              <a:rPr lang="cs-CZ" dirty="0" err="1"/>
              <a:t>hashovat</a:t>
            </a:r>
            <a:r>
              <a:rPr lang="cs-CZ" dirty="0"/>
              <a:t> funkcí </a:t>
            </a:r>
            <a:r>
              <a:rPr lang="cs-CZ" dirty="0" err="1"/>
              <a:t>password_hash</a:t>
            </a:r>
            <a:r>
              <a:rPr lang="en-US" dirty="0"/>
              <a:t>(). Pro </a:t>
            </a:r>
            <a:r>
              <a:rPr lang="en-US" dirty="0" err="1"/>
              <a:t>ulo</a:t>
            </a:r>
            <a:r>
              <a:rPr lang="cs-CZ" dirty="0"/>
              <a:t>žení do databáze musíme ale do tabulky </a:t>
            </a:r>
            <a:r>
              <a:rPr lang="cs-CZ" dirty="0" err="1"/>
              <a:t>users</a:t>
            </a:r>
            <a:r>
              <a:rPr lang="cs-CZ" dirty="0"/>
              <a:t> doplnit sloupec pro uložení hesla. </a:t>
            </a:r>
          </a:p>
          <a:p>
            <a:endParaRPr lang="cs-CZ" dirty="0"/>
          </a:p>
          <a:p>
            <a:r>
              <a:rPr lang="cs-CZ" dirty="0"/>
              <a:t>Pro zjištění jeho vhodného datového typu se koukneme do PHP manuálu, jak dlouhý takový </a:t>
            </a:r>
            <a:r>
              <a:rPr lang="cs-CZ" dirty="0" err="1"/>
              <a:t>hash</a:t>
            </a:r>
            <a:r>
              <a:rPr lang="cs-CZ" dirty="0"/>
              <a:t> hesla vlastně je.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972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04BC8F-D30C-4C30-8A56-F6C488E68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420DD4D-27CA-4AAF-88B2-0B8313623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E0A7EAC-C6E1-46CE-9773-A2068F3A8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CEE6BB1B-F321-45EA-A522-9FC18BFA1D40}"/>
              </a:ext>
            </a:extLst>
          </p:cNvPr>
          <p:cNvSpPr/>
          <p:nvPr/>
        </p:nvSpPr>
        <p:spPr>
          <a:xfrm>
            <a:off x="2981740" y="1875633"/>
            <a:ext cx="2981738" cy="98683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FDCD7868-6A13-4BE1-8FA3-CC0B48A6170D}"/>
              </a:ext>
            </a:extLst>
          </p:cNvPr>
          <p:cNvSpPr txBox="1"/>
          <p:nvPr/>
        </p:nvSpPr>
        <p:spPr>
          <a:xfrm>
            <a:off x="6228524" y="1768886"/>
            <a:ext cx="5342283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Základ formuláře máme hotový, je na čase jej tedy „oživit“. Přemístíme se na začátek souboru, konkrétně do místa, kde má být zpracování </a:t>
            </a:r>
            <a:r>
              <a:rPr lang="cs-CZ" dirty="0" err="1"/>
              <a:t>formuáře</a:t>
            </a:r>
            <a:r>
              <a:rPr lang="cs-CZ" dirty="0"/>
              <a:t>. A podíváme se, jestli nám přišla nějaká data metodou POST.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68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D900D8-EEA4-4B0D-A56F-D344A6B5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8940874-066C-4199-9EE0-2D74FA25A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6806D861-590E-43E8-A0DF-B5D2A4225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4CCEAC65-F71D-4306-AEE2-FEAFCD208EF2}"/>
              </a:ext>
            </a:extLst>
          </p:cNvPr>
          <p:cNvSpPr/>
          <p:nvPr/>
        </p:nvSpPr>
        <p:spPr>
          <a:xfrm>
            <a:off x="3114262" y="2382303"/>
            <a:ext cx="3750364" cy="130180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41A536C6-8CC4-4E1D-8CB4-E64A6A66B566}"/>
              </a:ext>
            </a:extLst>
          </p:cNvPr>
          <p:cNvSpPr txBox="1"/>
          <p:nvPr/>
        </p:nvSpPr>
        <p:spPr>
          <a:xfrm>
            <a:off x="6430617" y="3994389"/>
            <a:ext cx="5342283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Stejně, jako u formulářů pro editaci příspěvků, i u registračního formuláře musíme data nejprve zkontrolovat.</a:t>
            </a:r>
            <a:endParaRPr lang="en-US" dirty="0"/>
          </a:p>
          <a:p>
            <a:endParaRPr lang="en-US" dirty="0"/>
          </a:p>
          <a:p>
            <a:r>
              <a:rPr lang="cs-CZ" dirty="0"/>
              <a:t>Pokud hodnota nesplňuje podmínky, které na ni klademe, poznamenáme si chybu do pole </a:t>
            </a:r>
            <a:r>
              <a:rPr lang="en-US" dirty="0"/>
              <a:t>$errors.</a:t>
            </a:r>
          </a:p>
          <a:p>
            <a:endParaRPr lang="en-US" dirty="0"/>
          </a:p>
          <a:p>
            <a:r>
              <a:rPr lang="en-US" dirty="0" err="1"/>
              <a:t>Nejprve</a:t>
            </a:r>
            <a:r>
              <a:rPr lang="en-US" dirty="0"/>
              <a:t> </a:t>
            </a:r>
            <a:r>
              <a:rPr lang="cs-CZ" dirty="0"/>
              <a:t>zapíšeme kontrolu jména.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78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7A2601-672C-44D4-9741-1E1397042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A3CF235-D839-4F02-9EE5-0F23D18F7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725B3E52-EC6C-466E-8E8E-EFB9355E6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F6B6F9FF-17A7-4388-8A2D-AF61B044EF26}"/>
              </a:ext>
            </a:extLst>
          </p:cNvPr>
          <p:cNvSpPr/>
          <p:nvPr/>
        </p:nvSpPr>
        <p:spPr>
          <a:xfrm>
            <a:off x="3154017" y="2899138"/>
            <a:ext cx="3790121" cy="151383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D6E58EAE-BDE9-4278-B0E3-F5DA4BD98A16}"/>
              </a:ext>
            </a:extLst>
          </p:cNvPr>
          <p:cNvSpPr txBox="1"/>
          <p:nvPr/>
        </p:nvSpPr>
        <p:spPr>
          <a:xfrm>
            <a:off x="7043530" y="2899138"/>
            <a:ext cx="4936435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Jako druhou začneme doplňovat kontrolu pro e-mail. Tato kontrola bude dvoustupňová – nejprve zkontrolujeme, jestli uživatel zadal platný e-mail.</a:t>
            </a:r>
          </a:p>
        </p:txBody>
      </p:sp>
    </p:spTree>
    <p:extLst>
      <p:ext uri="{BB962C8B-B14F-4D97-AF65-F5344CB8AC3E}">
        <p14:creationId xmlns:p14="http://schemas.microsoft.com/office/powerpoint/2010/main" val="2641907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B7C52B-4043-46ED-B164-D3BF8F8E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AF627DD-3562-4B83-8FCF-D331D29E8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B9A2056-988A-4217-A1DD-BD2058B1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8FBA6FBC-48D5-414A-B7A4-F80C08F1ED46}"/>
              </a:ext>
            </a:extLst>
          </p:cNvPr>
          <p:cNvSpPr/>
          <p:nvPr/>
        </p:nvSpPr>
        <p:spPr>
          <a:xfrm>
            <a:off x="3154017" y="3641260"/>
            <a:ext cx="5141844" cy="186280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EBD2F83B-3AC7-44E8-959C-22921319C283}"/>
              </a:ext>
            </a:extLst>
          </p:cNvPr>
          <p:cNvSpPr txBox="1"/>
          <p:nvPr/>
        </p:nvSpPr>
        <p:spPr>
          <a:xfrm>
            <a:off x="7061752" y="1746407"/>
            <a:ext cx="4936435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uživatel platný e-mail zadal, musíme ještě zkontrolovat, jestli již nemáme stejný e-mail v databázi registrovaný.</a:t>
            </a:r>
          </a:p>
          <a:p>
            <a:endParaRPr lang="cs-CZ" dirty="0"/>
          </a:p>
          <a:p>
            <a:r>
              <a:rPr lang="cs-CZ" dirty="0"/>
              <a:t>Všimněte si, že nám stačí zkontrolovat počet řádků výsledku.</a:t>
            </a:r>
          </a:p>
        </p:txBody>
      </p:sp>
    </p:spTree>
    <p:extLst>
      <p:ext uri="{BB962C8B-B14F-4D97-AF65-F5344CB8AC3E}">
        <p14:creationId xmlns:p14="http://schemas.microsoft.com/office/powerpoint/2010/main" val="3880516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F6F2B7-BA38-47D4-AB2E-52D44E75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CAFB7AE-6027-423C-9408-A66EA113F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AFA9F9C-94B1-4719-A594-068AB8EA0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5FF8B5C2-885A-4E6A-8805-7C7CF4F37923}"/>
              </a:ext>
            </a:extLst>
          </p:cNvPr>
          <p:cNvSpPr/>
          <p:nvPr/>
        </p:nvSpPr>
        <p:spPr>
          <a:xfrm>
            <a:off x="3140765" y="3548494"/>
            <a:ext cx="2464905" cy="63919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12027F39-AF09-41D2-89D0-A39E72286033}"/>
              </a:ext>
            </a:extLst>
          </p:cNvPr>
          <p:cNvSpPr txBox="1"/>
          <p:nvPr/>
        </p:nvSpPr>
        <p:spPr>
          <a:xfrm>
            <a:off x="5784574" y="3548494"/>
            <a:ext cx="4936435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nemáme v poli </a:t>
            </a:r>
            <a:r>
              <a:rPr lang="en-US" dirty="0"/>
              <a:t>$errors </a:t>
            </a:r>
            <a:r>
              <a:rPr lang="cs-CZ" dirty="0"/>
              <a:t>žádné chyby, potřebujeme uživatele zaregistrovat.</a:t>
            </a:r>
          </a:p>
        </p:txBody>
      </p:sp>
    </p:spTree>
    <p:extLst>
      <p:ext uri="{BB962C8B-B14F-4D97-AF65-F5344CB8AC3E}">
        <p14:creationId xmlns:p14="http://schemas.microsoft.com/office/powerpoint/2010/main" val="2029726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C8EB3DD-F67A-4E4C-A634-E9144D024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A6491FF-4F86-45AA-952E-6DBD18BF0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200AF2A-8DCF-4F26-A7CB-0B8942C5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C4E51E6F-A50E-47C5-A47B-3778CFD27350}"/>
              </a:ext>
            </a:extLst>
          </p:cNvPr>
          <p:cNvSpPr/>
          <p:nvPr/>
        </p:nvSpPr>
        <p:spPr>
          <a:xfrm>
            <a:off x="3313044" y="3800285"/>
            <a:ext cx="3949147" cy="45366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4EAB9457-DDD1-4691-A3A2-29FCA83DF55D}"/>
              </a:ext>
            </a:extLst>
          </p:cNvPr>
          <p:cNvSpPr txBox="1"/>
          <p:nvPr/>
        </p:nvSpPr>
        <p:spPr>
          <a:xfrm>
            <a:off x="6884504" y="4425904"/>
            <a:ext cx="4936435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Jak už víme z textových podkladů, heslo budeme ukládat </a:t>
            </a:r>
            <a:r>
              <a:rPr lang="cs-CZ" dirty="0" err="1"/>
              <a:t>zahashované</a:t>
            </a:r>
            <a:r>
              <a:rPr lang="cs-CZ" dirty="0"/>
              <a:t> pomocí funkce </a:t>
            </a:r>
            <a:r>
              <a:rPr lang="cs-CZ" dirty="0" err="1"/>
              <a:t>password_hash</a:t>
            </a:r>
            <a:r>
              <a:rPr lang="cs-CZ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8242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FC22079-C845-41D6-8FFE-C930BBF9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E1354AD-C92B-439D-81CA-2BAE23A90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ED8B2AC-8B11-4235-8980-1DE561EC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B6ECA5C5-E0FC-48BC-87C1-6DF72B282504}"/>
              </a:ext>
            </a:extLst>
          </p:cNvPr>
          <p:cNvSpPr/>
          <p:nvPr/>
        </p:nvSpPr>
        <p:spPr>
          <a:xfrm>
            <a:off x="3299791" y="2789807"/>
            <a:ext cx="7036905" cy="125210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39BCFEF0-794A-4DC9-BB6E-12257CCD1216}"/>
              </a:ext>
            </a:extLst>
          </p:cNvPr>
          <p:cNvSpPr txBox="1"/>
          <p:nvPr/>
        </p:nvSpPr>
        <p:spPr>
          <a:xfrm>
            <a:off x="6778487" y="4267431"/>
            <a:ext cx="4936435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všechny údaje zapíšeme do databáze.</a:t>
            </a:r>
          </a:p>
          <a:p>
            <a:endParaRPr lang="cs-CZ" dirty="0"/>
          </a:p>
          <a:p>
            <a:r>
              <a:rPr lang="cs-CZ" dirty="0"/>
              <a:t>V našem případě je uživatel rovnou aktivní, ale šlo by určitě např. donutit uživatele kliknout na nějaký odkaz poslaný mailem atp.</a:t>
            </a:r>
          </a:p>
        </p:txBody>
      </p:sp>
    </p:spTree>
    <p:extLst>
      <p:ext uri="{BB962C8B-B14F-4D97-AF65-F5344CB8AC3E}">
        <p14:creationId xmlns:p14="http://schemas.microsoft.com/office/powerpoint/2010/main" val="4100027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68ACDE-B965-4407-AD11-0C3F5059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D590856-3DCE-4059-9F91-22BC00F67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E2FB75C-A710-4C7A-B4AC-84A28B0FF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C54F7F4E-7E32-418E-8F48-E5F248398810}"/>
              </a:ext>
            </a:extLst>
          </p:cNvPr>
          <p:cNvSpPr/>
          <p:nvPr/>
        </p:nvSpPr>
        <p:spPr>
          <a:xfrm>
            <a:off x="3286539" y="4078581"/>
            <a:ext cx="2690191" cy="63919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5DD17B8-B760-47D2-9716-D7FE6155396C}"/>
              </a:ext>
            </a:extLst>
          </p:cNvPr>
          <p:cNvSpPr txBox="1"/>
          <p:nvPr/>
        </p:nvSpPr>
        <p:spPr>
          <a:xfrm>
            <a:off x="6197047" y="4071443"/>
            <a:ext cx="4936435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Jakmile máme uživatele zaregistrovaného, tak jej rovnou přihlásíme. Rozhodně uživatele </a:t>
            </a:r>
            <a:r>
              <a:rPr lang="cs-CZ" dirty="0" err="1"/>
              <a:t>zbytčně</a:t>
            </a:r>
            <a:r>
              <a:rPr lang="cs-CZ" dirty="0"/>
              <a:t> nenutíme vyplňovat e-mail a heslo znovu jen proto, aby se přihlásil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 err="1"/>
              <a:t>Pokud</a:t>
            </a:r>
            <a:r>
              <a:rPr lang="en-US" dirty="0"/>
              <a:t> b</a:t>
            </a:r>
            <a:r>
              <a:rPr lang="cs-CZ" dirty="0" err="1"/>
              <a:t>ychom</a:t>
            </a:r>
            <a:r>
              <a:rPr lang="cs-CZ" dirty="0"/>
              <a:t> tu měli nějaké ověření mailem, tak bychom uživatele také automaticky přihlásili, ale až po ověření kódu z potvrzovacího odkazu.</a:t>
            </a:r>
          </a:p>
        </p:txBody>
      </p:sp>
    </p:spTree>
    <p:extLst>
      <p:ext uri="{BB962C8B-B14F-4D97-AF65-F5344CB8AC3E}">
        <p14:creationId xmlns:p14="http://schemas.microsoft.com/office/powerpoint/2010/main" val="480785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00ECCC-40A8-4BED-ACA1-BA4728B73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E141699-F73D-4A70-BE95-2E9A2D426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0B2F305-0787-446C-B627-F42FA485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05337DA6-91EE-4DD4-A582-4E24D20CF8F4}"/>
              </a:ext>
            </a:extLst>
          </p:cNvPr>
          <p:cNvSpPr/>
          <p:nvPr/>
        </p:nvSpPr>
        <p:spPr>
          <a:xfrm>
            <a:off x="3154017" y="4754442"/>
            <a:ext cx="2464905" cy="63919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35F33D0D-FD6A-4319-BA8D-929F5DBF6E61}"/>
              </a:ext>
            </a:extLst>
          </p:cNvPr>
          <p:cNvSpPr txBox="1"/>
          <p:nvPr/>
        </p:nvSpPr>
        <p:spPr>
          <a:xfrm>
            <a:off x="5877339" y="4747304"/>
            <a:ext cx="4618383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Přihlášeného uživatele následně přesměrujeme na </a:t>
            </a:r>
            <a:r>
              <a:rPr lang="cs-CZ" dirty="0" err="1"/>
              <a:t>homepage</a:t>
            </a:r>
            <a:r>
              <a:rPr lang="cs-CZ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0515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7CA9BB-B7FC-4B32-A8A3-CB7417D6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F9DB8B6-A3BB-46D9-B4A3-1BD0FEC96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4C8215A-BA42-4702-96E9-A1D181B9F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A364AB6-C5A2-435F-B28D-418FA6F24665}"/>
              </a:ext>
            </a:extLst>
          </p:cNvPr>
          <p:cNvSpPr txBox="1"/>
          <p:nvPr/>
        </p:nvSpPr>
        <p:spPr>
          <a:xfrm>
            <a:off x="5877339" y="4747304"/>
            <a:ext cx="461838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Zpracování formuláře a případnou registraci uživatele máme hotovou. Ještě se ale musíme vrátit zpátky k samotnému formuláři</a:t>
            </a:r>
          </a:p>
        </p:txBody>
      </p:sp>
    </p:spTree>
    <p:extLst>
      <p:ext uri="{BB962C8B-B14F-4D97-AF65-F5344CB8AC3E}">
        <p14:creationId xmlns:p14="http://schemas.microsoft.com/office/powerpoint/2010/main" val="3734476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9FA4B7-EA0F-4546-BF14-DDB37334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99D346B-7E6B-4572-B964-52EADE9CA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7DEF477-AF06-4966-A923-3AF402114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0783267B-2BDF-49B3-9F3A-22664B0FD16F}"/>
              </a:ext>
            </a:extLst>
          </p:cNvPr>
          <p:cNvSpPr txBox="1"/>
          <p:nvPr/>
        </p:nvSpPr>
        <p:spPr>
          <a:xfrm>
            <a:off x="6321287" y="4657635"/>
            <a:ext cx="54864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se přihlásíme do </a:t>
            </a:r>
            <a:r>
              <a:rPr lang="cs-CZ" dirty="0" err="1"/>
              <a:t>phpMyAdminu</a:t>
            </a:r>
            <a:r>
              <a:rPr lang="cs-CZ" dirty="0"/>
              <a:t> na serveru eso.vse.cz a zobrazíme si tabulku </a:t>
            </a:r>
            <a:r>
              <a:rPr lang="cs-CZ" dirty="0" err="1"/>
              <a:t>users</a:t>
            </a:r>
            <a:r>
              <a:rPr lang="cs-CZ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076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CE8CA0F-CB11-4D63-8B5C-5B29013B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FB1BBEC-CC47-49E0-9226-A9CD4DD46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6B3DFD4-44B7-47E8-87A0-0ED407268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F144BDD2-22AF-4E23-B459-98A6E5AD360D}"/>
              </a:ext>
            </a:extLst>
          </p:cNvPr>
          <p:cNvSpPr txBox="1"/>
          <p:nvPr/>
        </p:nvSpPr>
        <p:spPr>
          <a:xfrm>
            <a:off x="7020338" y="2738413"/>
            <a:ext cx="461838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se ve vyplnění daného pole vyskytla chyba (tj. máme ji poznamenanou v </a:t>
            </a:r>
            <a:r>
              <a:rPr lang="en-US" dirty="0"/>
              <a:t>$errors</a:t>
            </a:r>
            <a:r>
              <a:rPr lang="cs-CZ" dirty="0"/>
              <a:t>), tak ji vypíšeme uživateli.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05185C44-F523-4F93-9668-E4E5FDDC3459}"/>
              </a:ext>
            </a:extLst>
          </p:cNvPr>
          <p:cNvSpPr/>
          <p:nvPr/>
        </p:nvSpPr>
        <p:spPr>
          <a:xfrm>
            <a:off x="1123121" y="1779997"/>
            <a:ext cx="8206409" cy="82045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95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2CC958-505A-4175-8AE1-52961560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EF07A56-351D-4647-8467-1891A8356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B681F39-BA39-4C4B-8F18-F2B16654C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3969031F-13C7-4764-9398-063D78F2D1BE}"/>
              </a:ext>
            </a:extLst>
          </p:cNvPr>
          <p:cNvSpPr/>
          <p:nvPr/>
        </p:nvSpPr>
        <p:spPr>
          <a:xfrm>
            <a:off x="1136373" y="2608546"/>
            <a:ext cx="8524462" cy="82045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4DECF87-531F-4FCC-8E6D-7A43820161A8}"/>
              </a:ext>
            </a:extLst>
          </p:cNvPr>
          <p:cNvSpPr/>
          <p:nvPr/>
        </p:nvSpPr>
        <p:spPr>
          <a:xfrm>
            <a:off x="1136372" y="3889763"/>
            <a:ext cx="9240079" cy="82045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BC9A2B5C-E488-4807-ABB8-BB1E0767CEEB}"/>
              </a:ext>
            </a:extLst>
          </p:cNvPr>
          <p:cNvSpPr/>
          <p:nvPr/>
        </p:nvSpPr>
        <p:spPr>
          <a:xfrm>
            <a:off x="1136372" y="5122667"/>
            <a:ext cx="9465367" cy="82045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8BBE014C-9D88-4726-A38B-5C19C4208050}"/>
              </a:ext>
            </a:extLst>
          </p:cNvPr>
          <p:cNvSpPr txBox="1"/>
          <p:nvPr/>
        </p:nvSpPr>
        <p:spPr>
          <a:xfrm>
            <a:off x="7351643" y="1324768"/>
            <a:ext cx="4618383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Obdobnou úpravu pak doplníme i pro další pole v registračním formuláři.</a:t>
            </a:r>
          </a:p>
        </p:txBody>
      </p:sp>
    </p:spTree>
    <p:extLst>
      <p:ext uri="{BB962C8B-B14F-4D97-AF65-F5344CB8AC3E}">
        <p14:creationId xmlns:p14="http://schemas.microsoft.com/office/powerpoint/2010/main" val="1775234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DC3CA18F-01E2-43D8-AF28-21D47D147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A67B20A0-A5D0-4482-9FDB-40E1201FC411}"/>
              </a:ext>
            </a:extLst>
          </p:cNvPr>
          <p:cNvSpPr txBox="1"/>
          <p:nvPr/>
        </p:nvSpPr>
        <p:spPr>
          <a:xfrm>
            <a:off x="6530008" y="1313606"/>
            <a:ext cx="4618383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 </a:t>
            </a:r>
            <a:r>
              <a:rPr lang="en-US" dirty="0" err="1"/>
              <a:t>dokon</a:t>
            </a:r>
            <a:r>
              <a:rPr lang="cs-CZ" dirty="0" err="1"/>
              <a:t>čení</a:t>
            </a:r>
            <a:r>
              <a:rPr lang="cs-CZ" dirty="0"/>
              <a:t> správného chování uživatele ještě vypíšeme do formuláře jméno a e-mail zadané uživatelem.</a:t>
            </a:r>
          </a:p>
          <a:p>
            <a:endParaRPr lang="cs-CZ" dirty="0"/>
          </a:p>
          <a:p>
            <a:r>
              <a:rPr lang="cs-CZ" dirty="0"/>
              <a:t>Pozor, rozhodně nevypisujeme heslo</a:t>
            </a:r>
            <a:r>
              <a:rPr lang="en-US" dirty="0"/>
              <a:t>!</a:t>
            </a:r>
            <a:endParaRPr lang="cs-CZ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EE55C539-BE24-4B83-AF56-F4A15492E84E}"/>
              </a:ext>
            </a:extLst>
          </p:cNvPr>
          <p:cNvSpPr/>
          <p:nvPr/>
        </p:nvSpPr>
        <p:spPr>
          <a:xfrm>
            <a:off x="1136373" y="3273288"/>
            <a:ext cx="8524462" cy="47707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36717DF2-1B99-49C8-A8A8-42CCB57CC7DB}"/>
              </a:ext>
            </a:extLst>
          </p:cNvPr>
          <p:cNvSpPr/>
          <p:nvPr/>
        </p:nvSpPr>
        <p:spPr>
          <a:xfrm>
            <a:off x="1136373" y="4715076"/>
            <a:ext cx="8524462" cy="47707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22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1A8BBD2B-860C-4BE0-A3F2-F98792B49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605011E8-E77D-462F-88FE-D82727D31E0B}"/>
              </a:ext>
            </a:extLst>
          </p:cNvPr>
          <p:cNvSpPr/>
          <p:nvPr/>
        </p:nvSpPr>
        <p:spPr>
          <a:xfrm>
            <a:off x="819564" y="1915077"/>
            <a:ext cx="2864540" cy="138471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BDE53EBB-8B28-4B66-ABCA-AE1C7DE9C6E2}"/>
              </a:ext>
            </a:extLst>
          </p:cNvPr>
          <p:cNvSpPr txBox="1"/>
          <p:nvPr/>
        </p:nvSpPr>
        <p:spPr>
          <a:xfrm>
            <a:off x="3901938" y="2044285"/>
            <a:ext cx="5949397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Nakonec ještě do stránky doplníme nadpis a odpovídající kousek </a:t>
            </a:r>
            <a:r>
              <a:rPr lang="cs-CZ" dirty="0" err="1"/>
              <a:t>title</a:t>
            </a:r>
            <a:r>
              <a:rPr lang="cs-CZ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7279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F9445B5-FABE-443E-BEB0-7D4E4FEA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F5D55F9-12E6-49BC-BB66-C7A0D7225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2107159-26B2-4768-8CA8-EDD442BBE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FD964DDD-A2AB-4038-9FBB-38DE076FF12C}"/>
              </a:ext>
            </a:extLst>
          </p:cNvPr>
          <p:cNvSpPr txBox="1"/>
          <p:nvPr/>
        </p:nvSpPr>
        <p:spPr>
          <a:xfrm>
            <a:off x="7046843" y="2405994"/>
            <a:ext cx="5012635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Dal</a:t>
            </a:r>
            <a:r>
              <a:rPr lang="cs-CZ" dirty="0" err="1"/>
              <a:t>ší</a:t>
            </a:r>
            <a:r>
              <a:rPr lang="cs-CZ" dirty="0"/>
              <a:t> stránkou, kterou budeme vytvářet, bude stránka pro přihlášení uživatele.</a:t>
            </a:r>
          </a:p>
          <a:p>
            <a:endParaRPr lang="cs-CZ" dirty="0"/>
          </a:p>
          <a:p>
            <a:r>
              <a:rPr lang="cs-CZ" dirty="0"/>
              <a:t>Začneme vlastně stejně, jako u </a:t>
            </a:r>
            <a:r>
              <a:rPr lang="cs-CZ" dirty="0" err="1"/>
              <a:t>registration.php</a:t>
            </a:r>
            <a:r>
              <a:rPr lang="cs-CZ" dirty="0"/>
              <a:t> – tj. načteme náš soubor pro DB a session a následně ověříme, jestli již není uživatel přihlášen.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3DFC299-3F5D-4E0B-A2D3-4E4B7A6AA249}"/>
              </a:ext>
            </a:extLst>
          </p:cNvPr>
          <p:cNvSpPr/>
          <p:nvPr/>
        </p:nvSpPr>
        <p:spPr>
          <a:xfrm>
            <a:off x="2892287" y="914299"/>
            <a:ext cx="4022034" cy="175432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69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818B88D-E437-4029-9332-DF99925DF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19D7160-A08E-4A88-9C5D-8531BE723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A351DB1-07C9-4165-A252-1FA28EAE6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060559C0-4C1C-4513-A990-DDB5904A7A26}"/>
              </a:ext>
            </a:extLst>
          </p:cNvPr>
          <p:cNvSpPr txBox="1"/>
          <p:nvPr/>
        </p:nvSpPr>
        <p:spPr>
          <a:xfrm>
            <a:off x="3375990" y="2982109"/>
            <a:ext cx="4031975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si vytvoříme základní strukturu stránky a načteme hlavičku a patičku.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27A7CB9C-2424-4D36-8256-34E0EBD4EB3C}"/>
              </a:ext>
            </a:extLst>
          </p:cNvPr>
          <p:cNvSpPr/>
          <p:nvPr/>
        </p:nvSpPr>
        <p:spPr>
          <a:xfrm>
            <a:off x="619541" y="2604503"/>
            <a:ext cx="2401956" cy="223254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59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55EC36-B391-4D65-B012-B71E8984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17C0C11-0EBE-4868-AFE5-7B2910360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8EBFA51-6518-45FF-9437-081F2F10F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43039632-FFE2-484F-8784-C55A0EEA051A}"/>
              </a:ext>
            </a:extLst>
          </p:cNvPr>
          <p:cNvSpPr txBox="1"/>
          <p:nvPr/>
        </p:nvSpPr>
        <p:spPr>
          <a:xfrm>
            <a:off x="6645964" y="2404094"/>
            <a:ext cx="5032513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Vytvoříme si HTML základ přihlašovacího formuláře. Na server ho budeme opět posílat metodou POST.</a:t>
            </a:r>
          </a:p>
          <a:p>
            <a:endParaRPr lang="cs-CZ" dirty="0"/>
          </a:p>
          <a:p>
            <a:r>
              <a:rPr lang="cs-CZ" dirty="0"/>
              <a:t>Nezapomeneme na odkazy pro přepnutí se na registraci a pro návrat na </a:t>
            </a:r>
            <a:r>
              <a:rPr lang="cs-CZ" dirty="0" err="1"/>
              <a:t>homepage</a:t>
            </a:r>
            <a:r>
              <a:rPr lang="cs-CZ" dirty="0"/>
              <a:t> bez přihlášení.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BDF808EF-756F-423C-9CA1-5E05C60D42B2}"/>
              </a:ext>
            </a:extLst>
          </p:cNvPr>
          <p:cNvSpPr/>
          <p:nvPr/>
        </p:nvSpPr>
        <p:spPr>
          <a:xfrm>
            <a:off x="725558" y="1912301"/>
            <a:ext cx="5807764" cy="246091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85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950E7E-57A6-4E4E-8913-F675A9947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83142C9-3FC0-4653-9EC5-F4FA00FD9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0140E5EE-8C38-408F-B382-D9A13EA3A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FFE07B2-EC32-4B05-9815-D72492050623}"/>
              </a:ext>
            </a:extLst>
          </p:cNvPr>
          <p:cNvSpPr txBox="1"/>
          <p:nvPr/>
        </p:nvSpPr>
        <p:spPr>
          <a:xfrm>
            <a:off x="3760302" y="2133909"/>
            <a:ext cx="5012637" cy="28623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Formulář máme připravený, jdeme tedy na jeho zpracování.</a:t>
            </a:r>
          </a:p>
          <a:p>
            <a:endParaRPr lang="cs-CZ" dirty="0"/>
          </a:p>
          <a:p>
            <a:r>
              <a:rPr lang="cs-CZ" dirty="0"/>
              <a:t>Přesuneme se do skriptu před odesláním hlavičky stránek a nejprve zkontrolujeme, jestli nám přišla nějaká data metodou POST.</a:t>
            </a:r>
          </a:p>
          <a:p>
            <a:endParaRPr lang="cs-CZ" dirty="0"/>
          </a:p>
          <a:p>
            <a:r>
              <a:rPr lang="cs-CZ" dirty="0"/>
              <a:t>POZOR, u přihlašovacího formuláře nebudeme uživateli vypisovat konkrétní chyby, ale jen obecnou hlášku o neplatné kombinaci e-mailu a hesla.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7468B6FF-7EFA-47AC-9AC5-C48C6F387043}"/>
              </a:ext>
            </a:extLst>
          </p:cNvPr>
          <p:cNvSpPr/>
          <p:nvPr/>
        </p:nvSpPr>
        <p:spPr>
          <a:xfrm>
            <a:off x="725558" y="2609391"/>
            <a:ext cx="2507972" cy="132556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83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C7D54B-AA06-44BD-8AE0-9C1C592AE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629F631-DCA2-4688-8CF5-6953E657D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FF8699C-0C4A-4420-8407-2700A0711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A3005E0A-D6FF-43C4-BDA3-2C6600C4FC00}"/>
              </a:ext>
            </a:extLst>
          </p:cNvPr>
          <p:cNvSpPr txBox="1"/>
          <p:nvPr/>
        </p:nvSpPr>
        <p:spPr>
          <a:xfrm>
            <a:off x="6096000" y="3077964"/>
            <a:ext cx="461838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rámci ověření uživatele se nejprve pokusíme vybrat z databáze údaje o uživateli se zadaným e-mailem.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047E4624-E441-4CFE-98E3-1604542773EE}"/>
              </a:ext>
            </a:extLst>
          </p:cNvPr>
          <p:cNvSpPr/>
          <p:nvPr/>
        </p:nvSpPr>
        <p:spPr>
          <a:xfrm>
            <a:off x="937593" y="3078582"/>
            <a:ext cx="4787345" cy="114886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10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819476F-715D-45A0-B0D2-7D4C6CCD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1C452A6-8018-44E5-B61E-E0E79EF81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9C24B18-E549-4C15-B851-6133A7C18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B3AE8D4-6588-4564-8BDD-438EC4586390}"/>
              </a:ext>
            </a:extLst>
          </p:cNvPr>
          <p:cNvSpPr txBox="1"/>
          <p:nvPr/>
        </p:nvSpPr>
        <p:spPr>
          <a:xfrm>
            <a:off x="4336769" y="3900040"/>
            <a:ext cx="461838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se povedlo uživatele načíst z databáze, budeme ověřovat heslo. Pokud ne, tak je formulář vyplněn chybně.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1E8FA86-EF85-42F4-8882-A293B9F7B32E}"/>
              </a:ext>
            </a:extLst>
          </p:cNvPr>
          <p:cNvSpPr/>
          <p:nvPr/>
        </p:nvSpPr>
        <p:spPr>
          <a:xfrm>
            <a:off x="917711" y="3889963"/>
            <a:ext cx="3124201" cy="103984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51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6BCB30-61FC-4158-B389-ADF032383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A319EF-0F0E-4C55-8614-5CC641621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0E5891A3-53E1-4482-8B99-64EFC5A5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3AC2DFE0-7C6D-4CEA-A4B2-E8823A851A55}"/>
              </a:ext>
            </a:extLst>
          </p:cNvPr>
          <p:cNvSpPr txBox="1"/>
          <p:nvPr/>
        </p:nvSpPr>
        <p:spPr>
          <a:xfrm>
            <a:off x="6414052" y="3544452"/>
            <a:ext cx="54864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Přepneme se na záložku struktura a zvolíme zde možnost doplnění dalších 2 polí do této tabulky.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49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04B67A-0E3A-4D71-932A-EB2CCCCA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8D57F07-E543-451E-B58E-D9A140740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9D19650-2A64-4558-B591-1CC76319C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97CD9C5-0845-43A6-96FE-9B6FA6AE2304}"/>
              </a:ext>
            </a:extLst>
          </p:cNvPr>
          <p:cNvSpPr txBox="1"/>
          <p:nvPr/>
        </p:nvSpPr>
        <p:spPr>
          <a:xfrm>
            <a:off x="5006010" y="3077964"/>
            <a:ext cx="4618383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ověření hesla použijeme funkci </a:t>
            </a:r>
            <a:r>
              <a:rPr lang="cs-CZ" dirty="0" err="1"/>
              <a:t>password_verify</a:t>
            </a:r>
            <a:r>
              <a:rPr lang="cs-CZ" dirty="0"/>
              <a:t>.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32C1C2A6-DE0A-4FA9-A696-1880D10A1638}"/>
              </a:ext>
            </a:extLst>
          </p:cNvPr>
          <p:cNvSpPr/>
          <p:nvPr/>
        </p:nvSpPr>
        <p:spPr>
          <a:xfrm>
            <a:off x="1050233" y="3068327"/>
            <a:ext cx="3826567" cy="129163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25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7EC6A1-866D-414C-A650-7875C2FB8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B38621F-8DD6-4B0E-99A7-09DF5EAE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29D1529-C08F-49E9-A8A2-63D414286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CBBABAE-DED9-49D6-A79B-FF95C1E9F6D6}"/>
              </a:ext>
            </a:extLst>
          </p:cNvPr>
          <p:cNvSpPr txBox="1"/>
          <p:nvPr/>
        </p:nvSpPr>
        <p:spPr>
          <a:xfrm>
            <a:off x="5088832" y="3212194"/>
            <a:ext cx="4618383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bylo heslo vyhodnoceno jako správné, tak uložíme do session informace o uživateli a přesměrujeme jej na </a:t>
            </a:r>
            <a:r>
              <a:rPr lang="cs-CZ" dirty="0" err="1"/>
              <a:t>homepage</a:t>
            </a:r>
            <a:r>
              <a:rPr lang="cs-CZ" dirty="0"/>
              <a:t>.</a:t>
            </a:r>
          </a:p>
          <a:p>
            <a:endParaRPr lang="cs-CZ" dirty="0"/>
          </a:p>
          <a:p>
            <a:r>
              <a:rPr lang="cs-CZ" dirty="0"/>
              <a:t>Pokud ne, poznamenáme si chybu.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200E3605-218D-40B3-B75D-EF67B76A93A4}"/>
              </a:ext>
            </a:extLst>
          </p:cNvPr>
          <p:cNvSpPr/>
          <p:nvPr/>
        </p:nvSpPr>
        <p:spPr>
          <a:xfrm>
            <a:off x="1050232" y="3104429"/>
            <a:ext cx="3826568" cy="169285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69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CFFB5E-884E-4A8A-9D34-C8D428FC9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3AB403F-4BFF-4477-AA61-D51F9886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5BBF71-C424-4547-A7C4-A0D7A6A1B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BF5FC637-93BF-4E90-876D-378485F0AC37}"/>
              </a:ext>
            </a:extLst>
          </p:cNvPr>
          <p:cNvSpPr/>
          <p:nvPr/>
        </p:nvSpPr>
        <p:spPr>
          <a:xfrm>
            <a:off x="5542719" y="2985160"/>
            <a:ext cx="2766394" cy="27487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946D8E05-B658-4F9A-BC14-6298289C4CCB}"/>
              </a:ext>
            </a:extLst>
          </p:cNvPr>
          <p:cNvSpPr/>
          <p:nvPr/>
        </p:nvSpPr>
        <p:spPr>
          <a:xfrm>
            <a:off x="1113183" y="3323091"/>
            <a:ext cx="7865165" cy="27487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BECB45A-7172-4C57-8EC3-5B1BD6AF8C96}"/>
              </a:ext>
            </a:extLst>
          </p:cNvPr>
          <p:cNvSpPr/>
          <p:nvPr/>
        </p:nvSpPr>
        <p:spPr>
          <a:xfrm>
            <a:off x="6122504" y="4221650"/>
            <a:ext cx="2766394" cy="27487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16BE2D32-09A9-434A-BFCC-5ACF43E403AA}"/>
              </a:ext>
            </a:extLst>
          </p:cNvPr>
          <p:cNvSpPr txBox="1"/>
          <p:nvPr/>
        </p:nvSpPr>
        <p:spPr>
          <a:xfrm>
            <a:off x="6735417" y="1455129"/>
            <a:ext cx="4618383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uživatel nezadal správnou kombinaci e-mailu a hesla, zobrazíme ve formuláři obecnou chybu (abychom případnému útočníkovi nenapovídali, zda uhádl alespoň e-mail).</a:t>
            </a:r>
          </a:p>
        </p:txBody>
      </p:sp>
    </p:spTree>
    <p:extLst>
      <p:ext uri="{BB962C8B-B14F-4D97-AF65-F5344CB8AC3E}">
        <p14:creationId xmlns:p14="http://schemas.microsoft.com/office/powerpoint/2010/main" val="776299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7D128CD2-52B4-4B38-A689-434082CC9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4918AD97-F43A-4F70-9504-01ADA9F39540}"/>
              </a:ext>
            </a:extLst>
          </p:cNvPr>
          <p:cNvSpPr/>
          <p:nvPr/>
        </p:nvSpPr>
        <p:spPr>
          <a:xfrm>
            <a:off x="8017566" y="2998412"/>
            <a:ext cx="3569804" cy="27487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00EC7700-72A1-4A32-9300-5C0E3AB163A9}"/>
              </a:ext>
            </a:extLst>
          </p:cNvPr>
          <p:cNvSpPr txBox="1"/>
          <p:nvPr/>
        </p:nvSpPr>
        <p:spPr>
          <a:xfrm>
            <a:off x="7493276" y="3408224"/>
            <a:ext cx="4618383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Nakonec</a:t>
            </a:r>
            <a:r>
              <a:rPr lang="en-US" dirty="0"/>
              <a:t> do </a:t>
            </a:r>
            <a:r>
              <a:rPr lang="en-US" dirty="0" err="1"/>
              <a:t>formul</a:t>
            </a:r>
            <a:r>
              <a:rPr lang="cs-CZ" dirty="0" err="1"/>
              <a:t>áře</a:t>
            </a:r>
            <a:r>
              <a:rPr lang="cs-CZ" dirty="0"/>
              <a:t> předvyplníme e-mail zadaný uživatelem.</a:t>
            </a:r>
            <a:endParaRPr lang="en-US" dirty="0"/>
          </a:p>
          <a:p>
            <a:endParaRPr lang="en-US" dirty="0"/>
          </a:p>
          <a:p>
            <a:r>
              <a:rPr lang="cs-CZ" dirty="0"/>
              <a:t>Heslo opět nevyplňujeme</a:t>
            </a:r>
            <a:r>
              <a:rPr lang="en-US" dirty="0"/>
              <a:t>!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9701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5CAEBBEE-95CD-47BC-A6F0-748FF436C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E9679893-06DF-481E-9354-71E54ADA8EB2}"/>
              </a:ext>
            </a:extLst>
          </p:cNvPr>
          <p:cNvSpPr/>
          <p:nvPr/>
        </p:nvSpPr>
        <p:spPr>
          <a:xfrm>
            <a:off x="3072433" y="1875321"/>
            <a:ext cx="2294697" cy="106666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45CF1089-22B4-4F93-9A1D-D1C95C01682C}"/>
              </a:ext>
            </a:extLst>
          </p:cNvPr>
          <p:cNvSpPr txBox="1"/>
          <p:nvPr/>
        </p:nvSpPr>
        <p:spPr>
          <a:xfrm>
            <a:off x="5624720" y="1935094"/>
            <a:ext cx="5949397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Abychom měli aplikaci uživatelsky přívětivou, ještě doplníme do stránky pro přihlášení odpovídající část </a:t>
            </a:r>
            <a:r>
              <a:rPr lang="cs-CZ" dirty="0" err="1"/>
              <a:t>title</a:t>
            </a:r>
            <a:r>
              <a:rPr lang="cs-CZ" dirty="0"/>
              <a:t> a nadpis.</a:t>
            </a:r>
          </a:p>
        </p:txBody>
      </p:sp>
    </p:spTree>
    <p:extLst>
      <p:ext uri="{BB962C8B-B14F-4D97-AF65-F5344CB8AC3E}">
        <p14:creationId xmlns:p14="http://schemas.microsoft.com/office/powerpoint/2010/main" val="2552512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DB5DCD2-E3C8-4009-BD3A-49BA7D338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AD57C58-66E7-45C7-A95E-FCDBDBC3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2BDE03B-5857-4E93-8E8C-1291C670C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8C9352F2-FB3F-4032-9177-92E9CE6022C6}"/>
              </a:ext>
            </a:extLst>
          </p:cNvPr>
          <p:cNvSpPr txBox="1"/>
          <p:nvPr/>
        </p:nvSpPr>
        <p:spPr>
          <a:xfrm>
            <a:off x="6735417" y="1455129"/>
            <a:ext cx="5151783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posledn</a:t>
            </a:r>
            <a:r>
              <a:rPr lang="cs-CZ" dirty="0"/>
              <a:t>í základní stránku pro práci s uživateli připravíme soubor </a:t>
            </a:r>
            <a:r>
              <a:rPr lang="cs-CZ" dirty="0" err="1"/>
              <a:t>logout.php</a:t>
            </a:r>
            <a:r>
              <a:rPr lang="cs-CZ" dirty="0"/>
              <a:t>.</a:t>
            </a:r>
          </a:p>
          <a:p>
            <a:endParaRPr lang="cs-CZ" dirty="0"/>
          </a:p>
          <a:p>
            <a:r>
              <a:rPr lang="cs-CZ" dirty="0"/>
              <a:t>Pokud je uživatel přihlášen, smažeme ze session údaje o uživateli a přesměrujeme jej na </a:t>
            </a:r>
            <a:r>
              <a:rPr lang="cs-CZ" dirty="0" err="1"/>
              <a:t>homepage</a:t>
            </a:r>
            <a:r>
              <a:rPr lang="cs-CZ" dirty="0"/>
              <a:t>.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B280960D-9E81-4481-948E-733D6A2790C9}"/>
              </a:ext>
            </a:extLst>
          </p:cNvPr>
          <p:cNvSpPr/>
          <p:nvPr/>
        </p:nvSpPr>
        <p:spPr>
          <a:xfrm>
            <a:off x="2905535" y="948394"/>
            <a:ext cx="3733803" cy="229838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923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AAAA59-6ED1-481A-B96C-1DC8D703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F7130E-5E9F-417D-BFFF-1F931E878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D863379-D137-40B0-96F5-1DFA4EA8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90A4B286-EB44-471C-92AB-FA6F96779EA3}"/>
              </a:ext>
            </a:extLst>
          </p:cNvPr>
          <p:cNvSpPr txBox="1"/>
          <p:nvPr/>
        </p:nvSpPr>
        <p:spPr>
          <a:xfrm>
            <a:off x="5756414" y="3003481"/>
            <a:ext cx="5151783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Aby nám uživatelé v aplikaci také k něčemu byli, je potřeba je integrovat do zbytku aplikace.</a:t>
            </a:r>
          </a:p>
          <a:p>
            <a:endParaRPr lang="cs-CZ" dirty="0"/>
          </a:p>
          <a:p>
            <a:r>
              <a:rPr lang="cs-CZ" dirty="0"/>
              <a:t>Nejprve si otevřeme soubor </a:t>
            </a:r>
            <a:r>
              <a:rPr lang="cs-CZ" dirty="0" err="1"/>
              <a:t>header.php</a:t>
            </a:r>
            <a:r>
              <a:rPr lang="cs-CZ" dirty="0"/>
              <a:t>, protože budeme chtít v hlavičce vypisovat údaje o přihlášeném uživateli.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85EF3662-BF1C-4143-B713-9EE82EFF2198}"/>
              </a:ext>
            </a:extLst>
          </p:cNvPr>
          <p:cNvSpPr/>
          <p:nvPr/>
        </p:nvSpPr>
        <p:spPr>
          <a:xfrm>
            <a:off x="3140765" y="2852945"/>
            <a:ext cx="2315819" cy="30107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32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1AFF695-CA8B-4108-92AB-DAE714E2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9FD2AAB-1662-4F88-9B4E-3BC3D995E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FF0624E-E873-48AA-983B-90AD0B6F3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65DC9538-8B00-4B13-9C19-0F5CE70AAC2C}"/>
              </a:ext>
            </a:extLst>
          </p:cNvPr>
          <p:cNvSpPr/>
          <p:nvPr/>
        </p:nvSpPr>
        <p:spPr>
          <a:xfrm>
            <a:off x="3154017" y="3011971"/>
            <a:ext cx="4731026" cy="193109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14403934-65F0-45B5-B22C-7E57ACC34C6E}"/>
              </a:ext>
            </a:extLst>
          </p:cNvPr>
          <p:cNvSpPr txBox="1"/>
          <p:nvPr/>
        </p:nvSpPr>
        <p:spPr>
          <a:xfrm>
            <a:off x="8111987" y="2658925"/>
            <a:ext cx="3162299" cy="31393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je uživatel přihlášen, vypíšeme do hlavičky jeho jméno a odkaz na odhlášení.</a:t>
            </a:r>
          </a:p>
          <a:p>
            <a:endParaRPr lang="cs-CZ" dirty="0"/>
          </a:p>
          <a:p>
            <a:r>
              <a:rPr lang="cs-CZ" dirty="0"/>
              <a:t>Pokud uživatel přihlášen není, zobrazíme mu odkaz na přihlášení.</a:t>
            </a:r>
          </a:p>
          <a:p>
            <a:endParaRPr lang="cs-CZ" dirty="0"/>
          </a:p>
          <a:p>
            <a:r>
              <a:rPr lang="cs-CZ" dirty="0"/>
              <a:t>Pozor na to, že ve jméně uživatele se mohou vyskytnout speciální znaky </a:t>
            </a:r>
            <a:r>
              <a:rPr lang="cs-CZ" dirty="0">
                <a:sym typeface="Wingdings" panose="05000000000000000000" pitchFamily="2" charset="2"/>
              </a:rPr>
              <a:t>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97793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BF990E-EACE-446D-809B-E252B081C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267F339-200F-40E7-808B-57EB4B5AB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9F1433F-9FE2-4011-918E-0857220A9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2D66F4E6-F0EC-45FA-A46A-F99582EE5839}"/>
              </a:ext>
            </a:extLst>
          </p:cNvPr>
          <p:cNvSpPr/>
          <p:nvPr/>
        </p:nvSpPr>
        <p:spPr>
          <a:xfrm>
            <a:off x="3896139" y="3170997"/>
            <a:ext cx="5632174" cy="72514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6B2CE0B7-3FC8-416A-B8EE-91649AD871B5}"/>
              </a:ext>
            </a:extLst>
          </p:cNvPr>
          <p:cNvSpPr txBox="1"/>
          <p:nvPr/>
        </p:nvSpPr>
        <p:spPr>
          <a:xfrm>
            <a:off x="7422045" y="4001294"/>
            <a:ext cx="4212535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 hlediska oprávnění máme v zadání, že příspěvky může upravovat libovolný přihlášený uživatel.</a:t>
            </a:r>
          </a:p>
          <a:p>
            <a:endParaRPr lang="cs-CZ" dirty="0"/>
          </a:p>
          <a:p>
            <a:r>
              <a:rPr lang="cs-CZ" dirty="0"/>
              <a:t>Odkaz na editaci příspěvku tedy zobrazíme jen v situaci, kdy máme přihlášeného uživatele.</a:t>
            </a:r>
          </a:p>
        </p:txBody>
      </p:sp>
    </p:spTree>
    <p:extLst>
      <p:ext uri="{BB962C8B-B14F-4D97-AF65-F5344CB8AC3E}">
        <p14:creationId xmlns:p14="http://schemas.microsoft.com/office/powerpoint/2010/main" val="2181392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C66807E-6879-4B0A-B097-A22F34F1B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1EEC0DB-74FE-4B20-8797-259A3DD3E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116F81B-348E-465B-A2D4-BC97FB94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14CEADCC-C02D-4AC0-BCBF-F27B4BF2796F}"/>
              </a:ext>
            </a:extLst>
          </p:cNvPr>
          <p:cNvSpPr/>
          <p:nvPr/>
        </p:nvSpPr>
        <p:spPr>
          <a:xfrm>
            <a:off x="3034748" y="4535969"/>
            <a:ext cx="6692348" cy="101669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88C9145A-D44E-4919-8900-5BB24F82F330}"/>
              </a:ext>
            </a:extLst>
          </p:cNvPr>
          <p:cNvSpPr txBox="1"/>
          <p:nvPr/>
        </p:nvSpPr>
        <p:spPr>
          <a:xfrm>
            <a:off x="8192328" y="3450001"/>
            <a:ext cx="3580572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Stejnou kontrolou podmíníme také zobrazení odkazu na přidání nového příspěvku.</a:t>
            </a:r>
          </a:p>
        </p:txBody>
      </p:sp>
    </p:spTree>
    <p:extLst>
      <p:ext uri="{BB962C8B-B14F-4D97-AF65-F5344CB8AC3E}">
        <p14:creationId xmlns:p14="http://schemas.microsoft.com/office/powerpoint/2010/main" val="3092155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20783C1-AA7B-4167-BEC6-6FA76D4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F9619E0-B3F3-4BAE-8A21-4B9393C29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C6FB4EF-A041-48F7-AB55-875AF4771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A78991C-57AA-4BE2-82DC-C604F8F21055}"/>
              </a:ext>
            </a:extLst>
          </p:cNvPr>
          <p:cNvSpPr txBox="1"/>
          <p:nvPr/>
        </p:nvSpPr>
        <p:spPr>
          <a:xfrm>
            <a:off x="6286500" y="3570956"/>
            <a:ext cx="5486400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Prvním z polí  (sloupců) bude </a:t>
            </a:r>
            <a:r>
              <a:rPr lang="cs-CZ" i="1" dirty="0" err="1"/>
              <a:t>password</a:t>
            </a:r>
            <a:r>
              <a:rPr lang="cs-CZ" dirty="0"/>
              <a:t>, do kterého uložíme </a:t>
            </a:r>
            <a:r>
              <a:rPr lang="cs-CZ" dirty="0" err="1"/>
              <a:t>hash</a:t>
            </a:r>
            <a:r>
              <a:rPr lang="cs-CZ" dirty="0"/>
              <a:t> hesla. Bude typu </a:t>
            </a:r>
            <a:r>
              <a:rPr lang="cs-CZ" dirty="0" err="1"/>
              <a:t>varchar</a:t>
            </a:r>
            <a:r>
              <a:rPr lang="cs-CZ" dirty="0"/>
              <a:t> o maximální délce 255.</a:t>
            </a:r>
          </a:p>
          <a:p>
            <a:endParaRPr lang="cs-CZ" dirty="0"/>
          </a:p>
          <a:p>
            <a:r>
              <a:rPr lang="cs-CZ" dirty="0"/>
              <a:t>Druhý datový sloupec bude </a:t>
            </a:r>
            <a:r>
              <a:rPr lang="cs-CZ" i="1" dirty="0" err="1"/>
              <a:t>active</a:t>
            </a:r>
            <a:r>
              <a:rPr lang="cs-CZ" dirty="0"/>
              <a:t>, který bude obsahovat 1 nebo 0 podle toho, zda je uživatelský účet aktivní.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6266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9AFBA51-84EC-452E-A629-90C1F4C9A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E6E13C1-48DA-4F5F-90BF-045F95883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457C33F-175C-4B00-A04F-048C231A8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31256A4D-2367-447B-BF07-2298C9AD19A7}"/>
              </a:ext>
            </a:extLst>
          </p:cNvPr>
          <p:cNvSpPr/>
          <p:nvPr/>
        </p:nvSpPr>
        <p:spPr>
          <a:xfrm>
            <a:off x="3045928" y="1578545"/>
            <a:ext cx="5674001" cy="107188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D78C2663-653F-4B7B-B328-F306BDBEFB50}"/>
              </a:ext>
            </a:extLst>
          </p:cNvPr>
          <p:cNvSpPr txBox="1"/>
          <p:nvPr/>
        </p:nvSpPr>
        <p:spPr>
          <a:xfrm>
            <a:off x="6096000" y="3429000"/>
            <a:ext cx="5949397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PO</a:t>
            </a:r>
            <a:r>
              <a:rPr lang="cs-CZ" dirty="0"/>
              <a:t>ZOR: Pouhé nezobrazení odkazu ale nestačí</a:t>
            </a:r>
            <a:r>
              <a:rPr lang="en-US" dirty="0"/>
              <a:t>!</a:t>
            </a:r>
            <a:r>
              <a:rPr lang="cs-CZ" dirty="0"/>
              <a:t> Rozhodně to nezabrání uživateli v tom, aby danou URL pro úpravu vyplnil ručně, či ji měl např. uloženou v záložkách a ani si neuvědomil, že není přihlášený.</a:t>
            </a:r>
          </a:p>
          <a:p>
            <a:endParaRPr lang="cs-CZ" dirty="0"/>
          </a:p>
          <a:p>
            <a:r>
              <a:rPr lang="cs-CZ" dirty="0"/>
              <a:t>Přejdeme tedy do souboru </a:t>
            </a:r>
            <a:r>
              <a:rPr lang="cs-CZ" dirty="0" err="1"/>
              <a:t>edit.php</a:t>
            </a:r>
            <a:r>
              <a:rPr lang="cs-CZ" dirty="0"/>
              <a:t> a doplníme na jeho začátek kontrolu, jestli je uživatel přihlášen.</a:t>
            </a:r>
          </a:p>
        </p:txBody>
      </p:sp>
    </p:spTree>
    <p:extLst>
      <p:ext uri="{BB962C8B-B14F-4D97-AF65-F5344CB8AC3E}">
        <p14:creationId xmlns:p14="http://schemas.microsoft.com/office/powerpoint/2010/main" val="33884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0249AC-AF74-4346-A5B0-37A698073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106AEF4-5C07-4000-8A77-7970E608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C490982-1A44-458F-83FF-80AC8290A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5E2F9634-2F95-49E9-AC86-636FCCD3082D}"/>
              </a:ext>
            </a:extLst>
          </p:cNvPr>
          <p:cNvSpPr/>
          <p:nvPr/>
        </p:nvSpPr>
        <p:spPr>
          <a:xfrm>
            <a:off x="3443493" y="1690688"/>
            <a:ext cx="7648577" cy="151633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AA5609D8-02EE-4BC4-9046-A4BD3BAC8EB8}"/>
              </a:ext>
            </a:extLst>
          </p:cNvPr>
          <p:cNvSpPr txBox="1"/>
          <p:nvPr/>
        </p:nvSpPr>
        <p:spPr>
          <a:xfrm>
            <a:off x="6096000" y="3429000"/>
            <a:ext cx="5949397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se přesuneme k ukládání příspěvků do databáze a upravíme SQL dotaz pro UPDATE tak, aby bylo aktualizováno </a:t>
            </a:r>
            <a:r>
              <a:rPr lang="cs-CZ" dirty="0" err="1"/>
              <a:t>user_id</a:t>
            </a:r>
            <a:r>
              <a:rPr lang="cs-CZ" dirty="0"/>
              <a:t> u příspěvku na ID aktuálně přihlášeného uživatele.</a:t>
            </a:r>
          </a:p>
        </p:txBody>
      </p:sp>
    </p:spTree>
    <p:extLst>
      <p:ext uri="{BB962C8B-B14F-4D97-AF65-F5344CB8AC3E}">
        <p14:creationId xmlns:p14="http://schemas.microsoft.com/office/powerpoint/2010/main" val="30585155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86A1280-5343-4D1F-9769-86F554802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ABC85AE-5C32-4781-A64B-D5AA0C87B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9EFAF39-79E3-47AC-9F77-53D143616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DDA4BB8C-244E-4DB6-84CC-0FF50EC6C4D3}"/>
              </a:ext>
            </a:extLst>
          </p:cNvPr>
          <p:cNvSpPr txBox="1"/>
          <p:nvPr/>
        </p:nvSpPr>
        <p:spPr>
          <a:xfrm>
            <a:off x="5823503" y="2575468"/>
            <a:ext cx="5949397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Poslední úpravou v editaci příspěvku bude vyplnění ID aktuálního uživatele do </a:t>
            </a:r>
            <a:r>
              <a:rPr lang="cs-CZ" dirty="0" err="1"/>
              <a:t>INSERTu</a:t>
            </a:r>
            <a:r>
              <a:rPr lang="cs-CZ" dirty="0"/>
              <a:t>. 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B37C4B76-AE7A-413D-ACAC-50EB7CA8E5E9}"/>
              </a:ext>
            </a:extLst>
          </p:cNvPr>
          <p:cNvSpPr/>
          <p:nvPr/>
        </p:nvSpPr>
        <p:spPr>
          <a:xfrm>
            <a:off x="3469999" y="3399491"/>
            <a:ext cx="6919706" cy="151633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74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AA795B-94A2-4198-B11E-04C52A0B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</a:t>
            </a:r>
            <a:r>
              <a:rPr lang="cs-CZ" dirty="0" err="1"/>
              <a:t>áme</a:t>
            </a:r>
            <a:r>
              <a:rPr lang="cs-CZ" dirty="0"/>
              <a:t> hotovo </a:t>
            </a:r>
            <a:r>
              <a:rPr lang="cs-CZ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DAFD849-0ABF-4102-A939-6E3F91644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Zkuste aplikaci nahrát na server a vyzkoušet ji. Doporučuji začít registrací nového uživatele.</a:t>
            </a:r>
          </a:p>
          <a:p>
            <a:endParaRPr lang="cs-CZ" dirty="0"/>
          </a:p>
          <a:p>
            <a:r>
              <a:rPr lang="cs-CZ" dirty="0"/>
              <a:t>Pár podnětů na zamyšlení:</a:t>
            </a:r>
          </a:p>
          <a:p>
            <a:pPr lvl="1"/>
            <a:r>
              <a:rPr lang="cs-CZ" dirty="0"/>
              <a:t>Zvládli byste aplikaci upravit tak, aby uživatel mohl upravovat jen svoje příspěvky?</a:t>
            </a:r>
          </a:p>
          <a:p>
            <a:pPr lvl="1"/>
            <a:r>
              <a:rPr lang="cs-CZ" dirty="0"/>
              <a:t>Zvládli byste do aplikace dodělat možnost mazání </a:t>
            </a:r>
            <a:r>
              <a:rPr lang="cs-CZ"/>
              <a:t>příspěvků?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65494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2A8B44-4A77-4F56-BE12-732F26F32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8F9355C-7500-4AEB-A2AB-AB7FD3024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23A5055-CE5E-4A4A-939A-B09761428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31EBDF51-2EC4-4B90-903A-EE3B4B374E18}"/>
              </a:ext>
            </a:extLst>
          </p:cNvPr>
          <p:cNvSpPr txBox="1"/>
          <p:nvPr/>
        </p:nvSpPr>
        <p:spPr>
          <a:xfrm>
            <a:off x="6440556" y="4140800"/>
            <a:ext cx="548640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 uložení změn bychom měli tyto sloupce vidět ve struktuře tabulky.</a:t>
            </a:r>
          </a:p>
          <a:p>
            <a:endParaRPr lang="cs-CZ" dirty="0"/>
          </a:p>
          <a:p>
            <a:r>
              <a:rPr lang="cs-CZ" dirty="0"/>
              <a:t>A můžeme se vrhnout na kód aplikace…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99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689065-7F54-43B5-8F57-1CCDA1A3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C3FFD3E-9845-4C9C-87F6-AEBF8E4CE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865E3FB-F8C8-4699-B4DB-8A2FE8001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12A6F0AE-9FFC-4A30-8A1F-6E4879C1E6A3}"/>
              </a:ext>
            </a:extLst>
          </p:cNvPr>
          <p:cNvSpPr txBox="1"/>
          <p:nvPr/>
        </p:nvSpPr>
        <p:spPr>
          <a:xfrm>
            <a:off x="8110330" y="5174469"/>
            <a:ext cx="345881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Otevřeme si celý projekt v editoru.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15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C26177-8878-412B-BCCE-06655CAA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88A8548-9445-484F-A95D-CFE676B5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000CBB0-DBF3-48C5-8DA9-89AEC163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1A95F57C-5784-4925-BB0A-C179643B6D01}"/>
              </a:ext>
            </a:extLst>
          </p:cNvPr>
          <p:cNvSpPr txBox="1"/>
          <p:nvPr/>
        </p:nvSpPr>
        <p:spPr>
          <a:xfrm>
            <a:off x="3193774" y="1340952"/>
            <a:ext cx="446598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Jako první si vyrobíme soubor </a:t>
            </a:r>
            <a:r>
              <a:rPr lang="cs-CZ" dirty="0" err="1"/>
              <a:t>inc</a:t>
            </a:r>
            <a:r>
              <a:rPr lang="cs-CZ" dirty="0"/>
              <a:t>/</a:t>
            </a:r>
            <a:r>
              <a:rPr lang="cs-CZ" dirty="0" err="1"/>
              <a:t>user.php</a:t>
            </a:r>
            <a:r>
              <a:rPr lang="cs-CZ" dirty="0"/>
              <a:t>, ve kterém bude spuštění session a funkce pro zjištění, zda je uživatel aktuálně přihlášen.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24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EEC5CC-6AFA-4B18-B0CB-BE4ABDC66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57635EC-1961-4236-BF5F-DBEF7DFD6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17B50E9-455F-4185-8AED-65CFFA02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01EBFB07-27C4-4B68-BD2A-27206B019C8A}"/>
              </a:ext>
            </a:extLst>
          </p:cNvPr>
          <p:cNvSpPr txBox="1"/>
          <p:nvPr/>
        </p:nvSpPr>
        <p:spPr>
          <a:xfrm>
            <a:off x="6917635" y="1185564"/>
            <a:ext cx="4664765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tomto souboru nejprve zavoláme funkci </a:t>
            </a:r>
            <a:r>
              <a:rPr lang="cs-CZ" dirty="0" err="1"/>
              <a:t>session_start</a:t>
            </a:r>
            <a:r>
              <a:rPr lang="en-US" dirty="0"/>
              <a:t>() pro </a:t>
            </a:r>
            <a:r>
              <a:rPr lang="en-US" dirty="0" err="1"/>
              <a:t>spu</a:t>
            </a:r>
            <a:r>
              <a:rPr lang="cs-CZ" dirty="0" err="1"/>
              <a:t>štění</a:t>
            </a:r>
            <a:r>
              <a:rPr lang="cs-CZ" dirty="0"/>
              <a:t> session.</a:t>
            </a:r>
          </a:p>
          <a:p>
            <a:endParaRPr lang="cs-CZ" dirty="0"/>
          </a:p>
          <a:p>
            <a:r>
              <a:rPr lang="cs-CZ" dirty="0"/>
              <a:t>Následně zde také načteme připojení k databázi (budeme jej potřebovat pro ověření platnosti uživatele).</a:t>
            </a:r>
            <a:endParaRPr lang="en-US" dirty="0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F42DA62C-5202-42F4-8F2B-307433D1D4E6}"/>
              </a:ext>
            </a:extLst>
          </p:cNvPr>
          <p:cNvSpPr/>
          <p:nvPr/>
        </p:nvSpPr>
        <p:spPr>
          <a:xfrm>
            <a:off x="2937012" y="1237278"/>
            <a:ext cx="3654287" cy="63835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795351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1480</Words>
  <Application>Microsoft Office PowerPoint</Application>
  <PresentationFormat>Širokoúhlá obrazovka</PresentationFormat>
  <Paragraphs>113</Paragraphs>
  <Slides>53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Motiv Office</vt:lpstr>
      <vt:lpstr>Uživatelé v aplikaci Nástěnka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A máme hotovo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Uživatelé v aplikaci Nástěnka</dc:title>
  <dc:creator>Stanislav Vojíř</dc:creator>
  <cp:lastModifiedBy>Stanislav Vojíř</cp:lastModifiedBy>
  <cp:revision>49</cp:revision>
  <dcterms:created xsi:type="dcterms:W3CDTF">2020-04-08T00:49:16Z</dcterms:created>
  <dcterms:modified xsi:type="dcterms:W3CDTF">2020-04-08T22:40:15Z</dcterms:modified>
</cp:coreProperties>
</file>